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7" r:id="rId1"/>
  </p:sldMasterIdLst>
  <p:notesMasterIdLst>
    <p:notesMasterId r:id="rId23"/>
  </p:notesMasterIdLst>
  <p:sldIdLst>
    <p:sldId id="256" r:id="rId2"/>
    <p:sldId id="287" r:id="rId3"/>
    <p:sldId id="295" r:id="rId4"/>
    <p:sldId id="285" r:id="rId5"/>
    <p:sldId id="288" r:id="rId6"/>
    <p:sldId id="291" r:id="rId7"/>
    <p:sldId id="292" r:id="rId8"/>
    <p:sldId id="293" r:id="rId9"/>
    <p:sldId id="290" r:id="rId10"/>
    <p:sldId id="286" r:id="rId11"/>
    <p:sldId id="257" r:id="rId12"/>
    <p:sldId id="289" r:id="rId13"/>
    <p:sldId id="280" r:id="rId14"/>
    <p:sldId id="268" r:id="rId15"/>
    <p:sldId id="294" r:id="rId16"/>
    <p:sldId id="284" r:id="rId17"/>
    <p:sldId id="283" r:id="rId18"/>
    <p:sldId id="282" r:id="rId19"/>
    <p:sldId id="269" r:id="rId20"/>
    <p:sldId id="270" r:id="rId21"/>
    <p:sldId id="26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3076"/>
  </p:normalViewPr>
  <p:slideViewPr>
    <p:cSldViewPr>
      <p:cViewPr varScale="1">
        <p:scale>
          <a:sx n="45" d="100"/>
          <a:sy n="45" d="100"/>
        </p:scale>
        <p:origin x="1332"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41EE5B-FF77-644B-8E97-8899EBD40962}" type="datetimeFigureOut">
              <a:rPr lang="en-US" smtClean="0"/>
              <a:t>6/6/2019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EE143C-99B6-7440-AF25-0ECF8FFC7D91}" type="slidenum">
              <a:rPr lang="en-US" smtClean="0"/>
              <a:t>‹#›</a:t>
            </a:fld>
            <a:endParaRPr lang="en-US"/>
          </a:p>
        </p:txBody>
      </p:sp>
    </p:spTree>
    <p:extLst>
      <p:ext uri="{BB962C8B-B14F-4D97-AF65-F5344CB8AC3E}">
        <p14:creationId xmlns:p14="http://schemas.microsoft.com/office/powerpoint/2010/main" val="1152664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EE143C-99B6-7440-AF25-0ECF8FFC7D91}" type="slidenum">
              <a:rPr lang="en-US" smtClean="0"/>
              <a:t>1</a:t>
            </a:fld>
            <a:endParaRPr lang="en-US"/>
          </a:p>
        </p:txBody>
      </p:sp>
    </p:spTree>
    <p:extLst>
      <p:ext uri="{BB962C8B-B14F-4D97-AF65-F5344CB8AC3E}">
        <p14:creationId xmlns:p14="http://schemas.microsoft.com/office/powerpoint/2010/main" val="397014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EE143C-99B6-7440-AF25-0ECF8FFC7D91}" type="slidenum">
              <a:rPr lang="en-US" smtClean="0"/>
              <a:t>17</a:t>
            </a:fld>
            <a:endParaRPr lang="en-US"/>
          </a:p>
        </p:txBody>
      </p:sp>
    </p:spTree>
    <p:extLst>
      <p:ext uri="{BB962C8B-B14F-4D97-AF65-F5344CB8AC3E}">
        <p14:creationId xmlns:p14="http://schemas.microsoft.com/office/powerpoint/2010/main" val="387129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EE143C-99B6-7440-AF25-0ECF8FFC7D91}" type="slidenum">
              <a:rPr lang="en-US" smtClean="0"/>
              <a:t>18</a:t>
            </a:fld>
            <a:endParaRPr lang="en-US"/>
          </a:p>
        </p:txBody>
      </p:sp>
    </p:spTree>
    <p:extLst>
      <p:ext uri="{BB962C8B-B14F-4D97-AF65-F5344CB8AC3E}">
        <p14:creationId xmlns:p14="http://schemas.microsoft.com/office/powerpoint/2010/main" val="225684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EE143C-99B6-7440-AF25-0ECF8FFC7D91}" type="slidenum">
              <a:rPr lang="en-US" smtClean="0"/>
              <a:t>19</a:t>
            </a:fld>
            <a:endParaRPr lang="en-US"/>
          </a:p>
        </p:txBody>
      </p:sp>
    </p:spTree>
    <p:extLst>
      <p:ext uri="{BB962C8B-B14F-4D97-AF65-F5344CB8AC3E}">
        <p14:creationId xmlns:p14="http://schemas.microsoft.com/office/powerpoint/2010/main" val="1278903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EE143C-99B6-7440-AF25-0ECF8FFC7D91}" type="slidenum">
              <a:rPr lang="en-US" smtClean="0"/>
              <a:t>20</a:t>
            </a:fld>
            <a:endParaRPr lang="en-US"/>
          </a:p>
        </p:txBody>
      </p:sp>
    </p:spTree>
    <p:extLst>
      <p:ext uri="{BB962C8B-B14F-4D97-AF65-F5344CB8AC3E}">
        <p14:creationId xmlns:p14="http://schemas.microsoft.com/office/powerpoint/2010/main" val="1151911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EE143C-99B6-7440-AF25-0ECF8FFC7D91}" type="slidenum">
              <a:rPr lang="en-US" smtClean="0"/>
              <a:t>21</a:t>
            </a:fld>
            <a:endParaRPr lang="en-US"/>
          </a:p>
        </p:txBody>
      </p:sp>
    </p:spTree>
    <p:extLst>
      <p:ext uri="{BB962C8B-B14F-4D97-AF65-F5344CB8AC3E}">
        <p14:creationId xmlns:p14="http://schemas.microsoft.com/office/powerpoint/2010/main" val="482097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Library</a:t>
            </a:r>
            <a:r>
              <a:rPr lang="en-US" baseline="0" dirty="0" smtClean="0"/>
              <a:t> of congress</a:t>
            </a:r>
            <a:endParaRPr lang="en-US" dirty="0"/>
          </a:p>
        </p:txBody>
      </p:sp>
      <p:sp>
        <p:nvSpPr>
          <p:cNvPr id="4" name="Slide Number Placeholder 3"/>
          <p:cNvSpPr>
            <a:spLocks noGrp="1"/>
          </p:cNvSpPr>
          <p:nvPr>
            <p:ph type="sldNum" sz="quarter" idx="10"/>
          </p:nvPr>
        </p:nvSpPr>
        <p:spPr/>
        <p:txBody>
          <a:bodyPr/>
          <a:lstStyle/>
          <a:p>
            <a:fld id="{A7EE143C-99B6-7440-AF25-0ECF8FFC7D91}" type="slidenum">
              <a:rPr lang="en-US" smtClean="0"/>
              <a:t>3</a:t>
            </a:fld>
            <a:endParaRPr lang="en-US"/>
          </a:p>
        </p:txBody>
      </p:sp>
    </p:spTree>
    <p:extLst>
      <p:ext uri="{BB962C8B-B14F-4D97-AF65-F5344CB8AC3E}">
        <p14:creationId xmlns:p14="http://schemas.microsoft.com/office/powerpoint/2010/main" val="783324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www.globalteacherprize.org</a:t>
            </a:r>
            <a:r>
              <a:rPr lang="en-US" dirty="0" smtClean="0"/>
              <a:t>/winners/</a:t>
            </a:r>
            <a:r>
              <a:rPr lang="en-US" dirty="0" err="1" smtClean="0"/>
              <a:t>andria-zafirakou</a:t>
            </a:r>
            <a:r>
              <a:rPr lang="en-US" dirty="0" smtClean="0"/>
              <a:t>/</a:t>
            </a:r>
            <a:endParaRPr lang="en-US" dirty="0"/>
          </a:p>
        </p:txBody>
      </p:sp>
      <p:sp>
        <p:nvSpPr>
          <p:cNvPr id="4" name="Slide Number Placeholder 3"/>
          <p:cNvSpPr>
            <a:spLocks noGrp="1"/>
          </p:cNvSpPr>
          <p:nvPr>
            <p:ph type="sldNum" sz="quarter" idx="10"/>
          </p:nvPr>
        </p:nvSpPr>
        <p:spPr/>
        <p:txBody>
          <a:bodyPr/>
          <a:lstStyle/>
          <a:p>
            <a:fld id="{A7EE143C-99B6-7440-AF25-0ECF8FFC7D91}" type="slidenum">
              <a:rPr lang="en-US" smtClean="0"/>
              <a:t>4</a:t>
            </a:fld>
            <a:endParaRPr lang="en-US"/>
          </a:p>
        </p:txBody>
      </p:sp>
    </p:spTree>
    <p:extLst>
      <p:ext uri="{BB962C8B-B14F-4D97-AF65-F5344CB8AC3E}">
        <p14:creationId xmlns:p14="http://schemas.microsoft.com/office/powerpoint/2010/main" val="549456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www.bbc.com</a:t>
            </a:r>
            <a:r>
              <a:rPr lang="en-US" dirty="0" smtClean="0"/>
              <a:t>/news/</a:t>
            </a:r>
            <a:r>
              <a:rPr lang="en-US" dirty="0" err="1" smtClean="0"/>
              <a:t>video_and_audio</a:t>
            </a:r>
            <a:r>
              <a:rPr lang="en-US" dirty="0" smtClean="0"/>
              <a:t>/headlines/47751266/</a:t>
            </a:r>
            <a:r>
              <a:rPr lang="en-US" dirty="0" err="1" smtClean="0"/>
              <a:t>ghanaian</a:t>
            </a:r>
            <a:r>
              <a:rPr lang="en-US" dirty="0" smtClean="0"/>
              <a:t>-teacher-dancing-makes-students-relate-to-me</a:t>
            </a:r>
            <a:endParaRPr lang="en-US" dirty="0"/>
          </a:p>
        </p:txBody>
      </p:sp>
      <p:sp>
        <p:nvSpPr>
          <p:cNvPr id="4" name="Slide Number Placeholder 3"/>
          <p:cNvSpPr>
            <a:spLocks noGrp="1"/>
          </p:cNvSpPr>
          <p:nvPr>
            <p:ph type="sldNum" sz="quarter" idx="10"/>
          </p:nvPr>
        </p:nvSpPr>
        <p:spPr/>
        <p:txBody>
          <a:bodyPr/>
          <a:lstStyle/>
          <a:p>
            <a:fld id="{A7EE143C-99B6-7440-AF25-0ECF8FFC7D91}" type="slidenum">
              <a:rPr lang="en-US" smtClean="0"/>
              <a:t>7</a:t>
            </a:fld>
            <a:endParaRPr lang="en-US"/>
          </a:p>
        </p:txBody>
      </p:sp>
    </p:spTree>
    <p:extLst>
      <p:ext uri="{BB962C8B-B14F-4D97-AF65-F5344CB8AC3E}">
        <p14:creationId xmlns:p14="http://schemas.microsoft.com/office/powerpoint/2010/main" val="943466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www.youtube.com</a:t>
            </a:r>
            <a:r>
              <a:rPr lang="en-US" dirty="0" smtClean="0"/>
              <a:t>/</a:t>
            </a:r>
            <a:r>
              <a:rPr lang="en-US" dirty="0" err="1" smtClean="0"/>
              <a:t>watch?v</a:t>
            </a:r>
            <a:r>
              <a:rPr lang="en-US" dirty="0" smtClean="0"/>
              <a:t>=1vXo584fb1M</a:t>
            </a:r>
            <a:endParaRPr lang="en-US" dirty="0"/>
          </a:p>
        </p:txBody>
      </p:sp>
      <p:sp>
        <p:nvSpPr>
          <p:cNvPr id="4" name="Slide Number Placeholder 3"/>
          <p:cNvSpPr>
            <a:spLocks noGrp="1"/>
          </p:cNvSpPr>
          <p:nvPr>
            <p:ph type="sldNum" sz="quarter" idx="10"/>
          </p:nvPr>
        </p:nvSpPr>
        <p:spPr/>
        <p:txBody>
          <a:bodyPr/>
          <a:lstStyle/>
          <a:p>
            <a:fld id="{A7EE143C-99B6-7440-AF25-0ECF8FFC7D91}" type="slidenum">
              <a:rPr lang="en-US" smtClean="0"/>
              <a:t>10</a:t>
            </a:fld>
            <a:endParaRPr lang="en-US"/>
          </a:p>
        </p:txBody>
      </p:sp>
    </p:spTree>
    <p:extLst>
      <p:ext uri="{BB962C8B-B14F-4D97-AF65-F5344CB8AC3E}">
        <p14:creationId xmlns:p14="http://schemas.microsoft.com/office/powerpoint/2010/main" val="628931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EE143C-99B6-7440-AF25-0ECF8FFC7D91}" type="slidenum">
              <a:rPr lang="en-US" smtClean="0"/>
              <a:t>11</a:t>
            </a:fld>
            <a:endParaRPr lang="en-US"/>
          </a:p>
        </p:txBody>
      </p:sp>
    </p:spTree>
    <p:extLst>
      <p:ext uri="{BB962C8B-B14F-4D97-AF65-F5344CB8AC3E}">
        <p14:creationId xmlns:p14="http://schemas.microsoft.com/office/powerpoint/2010/main" val="1044581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EE143C-99B6-7440-AF25-0ECF8FFC7D91}" type="slidenum">
              <a:rPr lang="en-US" smtClean="0"/>
              <a:t>13</a:t>
            </a:fld>
            <a:endParaRPr lang="en-US"/>
          </a:p>
        </p:txBody>
      </p:sp>
    </p:spTree>
    <p:extLst>
      <p:ext uri="{BB962C8B-B14F-4D97-AF65-F5344CB8AC3E}">
        <p14:creationId xmlns:p14="http://schemas.microsoft.com/office/powerpoint/2010/main" val="1349834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EE143C-99B6-7440-AF25-0ECF8FFC7D91}" type="slidenum">
              <a:rPr lang="en-US" smtClean="0"/>
              <a:t>14</a:t>
            </a:fld>
            <a:endParaRPr lang="en-US"/>
          </a:p>
        </p:txBody>
      </p:sp>
    </p:spTree>
    <p:extLst>
      <p:ext uri="{BB962C8B-B14F-4D97-AF65-F5344CB8AC3E}">
        <p14:creationId xmlns:p14="http://schemas.microsoft.com/office/powerpoint/2010/main" val="1156129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EE143C-99B6-7440-AF25-0ECF8FFC7D91}" type="slidenum">
              <a:rPr lang="en-US" smtClean="0"/>
              <a:t>16</a:t>
            </a:fld>
            <a:endParaRPr lang="en-US"/>
          </a:p>
        </p:txBody>
      </p:sp>
    </p:spTree>
    <p:extLst>
      <p:ext uri="{BB962C8B-B14F-4D97-AF65-F5344CB8AC3E}">
        <p14:creationId xmlns:p14="http://schemas.microsoft.com/office/powerpoint/2010/main" val="594789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1F5D704-59DD-49E8-9B31-5EA42F9C8D32}"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0C278-C43F-439E-B673-79136A07236F}" type="slidenum">
              <a:rPr lang="en-US" smtClean="0"/>
              <a:t>‹#›</a:t>
            </a:fld>
            <a:endParaRPr lang="en-US"/>
          </a:p>
        </p:txBody>
      </p:sp>
    </p:spTree>
    <p:extLst>
      <p:ext uri="{BB962C8B-B14F-4D97-AF65-F5344CB8AC3E}">
        <p14:creationId xmlns:p14="http://schemas.microsoft.com/office/powerpoint/2010/main" val="788210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1F5D704-59DD-49E8-9B31-5EA42F9C8D32}"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0C278-C43F-439E-B673-79136A07236F}" type="slidenum">
              <a:rPr lang="en-US" smtClean="0"/>
              <a:t>‹#›</a:t>
            </a:fld>
            <a:endParaRPr lang="en-US"/>
          </a:p>
        </p:txBody>
      </p:sp>
    </p:spTree>
    <p:extLst>
      <p:ext uri="{BB962C8B-B14F-4D97-AF65-F5344CB8AC3E}">
        <p14:creationId xmlns:p14="http://schemas.microsoft.com/office/powerpoint/2010/main" val="1610859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1F5D704-59DD-49E8-9B31-5EA42F9C8D32}"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0C278-C43F-439E-B673-79136A07236F}"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93760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1F5D704-59DD-49E8-9B31-5EA42F9C8D32}"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0C278-C43F-439E-B673-79136A07236F}" type="slidenum">
              <a:rPr lang="en-US" smtClean="0"/>
              <a:t>‹#›</a:t>
            </a:fld>
            <a:endParaRPr lang="en-US"/>
          </a:p>
        </p:txBody>
      </p:sp>
    </p:spTree>
    <p:extLst>
      <p:ext uri="{BB962C8B-B14F-4D97-AF65-F5344CB8AC3E}">
        <p14:creationId xmlns:p14="http://schemas.microsoft.com/office/powerpoint/2010/main" val="2604922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1F5D704-59DD-49E8-9B31-5EA42F9C8D32}"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0C278-C43F-439E-B673-79136A07236F}"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29143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1F5D704-59DD-49E8-9B31-5EA42F9C8D32}"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0C278-C43F-439E-B673-79136A07236F}" type="slidenum">
              <a:rPr lang="en-US" smtClean="0"/>
              <a:t>‹#›</a:t>
            </a:fld>
            <a:endParaRPr lang="en-US"/>
          </a:p>
        </p:txBody>
      </p:sp>
    </p:spTree>
    <p:extLst>
      <p:ext uri="{BB962C8B-B14F-4D97-AF65-F5344CB8AC3E}">
        <p14:creationId xmlns:p14="http://schemas.microsoft.com/office/powerpoint/2010/main" val="61556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F5D704-59DD-49E8-9B31-5EA42F9C8D32}"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0C278-C43F-439E-B673-79136A07236F}" type="slidenum">
              <a:rPr lang="en-US" smtClean="0"/>
              <a:t>‹#›</a:t>
            </a:fld>
            <a:endParaRPr lang="en-US"/>
          </a:p>
        </p:txBody>
      </p:sp>
    </p:spTree>
    <p:extLst>
      <p:ext uri="{BB962C8B-B14F-4D97-AF65-F5344CB8AC3E}">
        <p14:creationId xmlns:p14="http://schemas.microsoft.com/office/powerpoint/2010/main" val="388422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F5D704-59DD-49E8-9B31-5EA42F9C8D32}"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0C278-C43F-439E-B673-79136A07236F}" type="slidenum">
              <a:rPr lang="en-US" smtClean="0"/>
              <a:t>‹#›</a:t>
            </a:fld>
            <a:endParaRPr lang="en-US"/>
          </a:p>
        </p:txBody>
      </p:sp>
    </p:spTree>
    <p:extLst>
      <p:ext uri="{BB962C8B-B14F-4D97-AF65-F5344CB8AC3E}">
        <p14:creationId xmlns:p14="http://schemas.microsoft.com/office/powerpoint/2010/main" val="4109335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F5D704-59DD-49E8-9B31-5EA42F9C8D32}"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0C278-C43F-439E-B673-79136A07236F}" type="slidenum">
              <a:rPr lang="en-US" smtClean="0"/>
              <a:t>‹#›</a:t>
            </a:fld>
            <a:endParaRPr lang="en-US"/>
          </a:p>
        </p:txBody>
      </p:sp>
    </p:spTree>
    <p:extLst>
      <p:ext uri="{BB962C8B-B14F-4D97-AF65-F5344CB8AC3E}">
        <p14:creationId xmlns:p14="http://schemas.microsoft.com/office/powerpoint/2010/main" val="525620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1F5D704-59DD-49E8-9B31-5EA42F9C8D32}"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0C278-C43F-439E-B673-79136A07236F}" type="slidenum">
              <a:rPr lang="en-US" smtClean="0"/>
              <a:t>‹#›</a:t>
            </a:fld>
            <a:endParaRPr lang="en-US"/>
          </a:p>
        </p:txBody>
      </p:sp>
    </p:spTree>
    <p:extLst>
      <p:ext uri="{BB962C8B-B14F-4D97-AF65-F5344CB8AC3E}">
        <p14:creationId xmlns:p14="http://schemas.microsoft.com/office/powerpoint/2010/main" val="1769917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F5D704-59DD-49E8-9B31-5EA42F9C8D32}"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0C278-C43F-439E-B673-79136A07236F}" type="slidenum">
              <a:rPr lang="en-US" smtClean="0"/>
              <a:t>‹#›</a:t>
            </a:fld>
            <a:endParaRPr lang="en-US"/>
          </a:p>
        </p:txBody>
      </p:sp>
    </p:spTree>
    <p:extLst>
      <p:ext uri="{BB962C8B-B14F-4D97-AF65-F5344CB8AC3E}">
        <p14:creationId xmlns:p14="http://schemas.microsoft.com/office/powerpoint/2010/main" val="1789777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F5D704-59DD-49E8-9B31-5EA42F9C8D32}" type="datetimeFigureOut">
              <a:rPr lang="en-US" smtClean="0"/>
              <a:t>6/6/2019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A0C278-C43F-439E-B673-79136A07236F}" type="slidenum">
              <a:rPr lang="en-US" smtClean="0"/>
              <a:t>‹#›</a:t>
            </a:fld>
            <a:endParaRPr lang="en-US"/>
          </a:p>
        </p:txBody>
      </p:sp>
    </p:spTree>
    <p:extLst>
      <p:ext uri="{BB962C8B-B14F-4D97-AF65-F5344CB8AC3E}">
        <p14:creationId xmlns:p14="http://schemas.microsoft.com/office/powerpoint/2010/main" val="4176413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F5D704-59DD-49E8-9B31-5EA42F9C8D32}" type="datetimeFigureOut">
              <a:rPr lang="en-US" smtClean="0"/>
              <a:t>6/6/2019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A0C278-C43F-439E-B673-79136A07236F}" type="slidenum">
              <a:rPr lang="en-US" smtClean="0"/>
              <a:t>‹#›</a:t>
            </a:fld>
            <a:endParaRPr lang="en-US"/>
          </a:p>
        </p:txBody>
      </p:sp>
    </p:spTree>
    <p:extLst>
      <p:ext uri="{BB962C8B-B14F-4D97-AF65-F5344CB8AC3E}">
        <p14:creationId xmlns:p14="http://schemas.microsoft.com/office/powerpoint/2010/main" val="1211165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5D704-59DD-49E8-9B31-5EA42F9C8D32}" type="datetimeFigureOut">
              <a:rPr lang="en-US" smtClean="0"/>
              <a:t>6/6/2019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A0C278-C43F-439E-B673-79136A07236F}" type="slidenum">
              <a:rPr lang="en-US" smtClean="0"/>
              <a:t>‹#›</a:t>
            </a:fld>
            <a:endParaRPr lang="en-US"/>
          </a:p>
        </p:txBody>
      </p:sp>
    </p:spTree>
    <p:extLst>
      <p:ext uri="{BB962C8B-B14F-4D97-AF65-F5344CB8AC3E}">
        <p14:creationId xmlns:p14="http://schemas.microsoft.com/office/powerpoint/2010/main" val="2501602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1F5D704-59DD-49E8-9B31-5EA42F9C8D32}"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0C278-C43F-439E-B673-79136A07236F}" type="slidenum">
              <a:rPr lang="en-US" smtClean="0"/>
              <a:t>‹#›</a:t>
            </a:fld>
            <a:endParaRPr lang="en-US"/>
          </a:p>
        </p:txBody>
      </p:sp>
    </p:spTree>
    <p:extLst>
      <p:ext uri="{BB962C8B-B14F-4D97-AF65-F5344CB8AC3E}">
        <p14:creationId xmlns:p14="http://schemas.microsoft.com/office/powerpoint/2010/main" val="3417585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1F5D704-59DD-49E8-9B31-5EA42F9C8D32}"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0C278-C43F-439E-B673-79136A07236F}" type="slidenum">
              <a:rPr lang="en-US" smtClean="0"/>
              <a:t>‹#›</a:t>
            </a:fld>
            <a:endParaRPr lang="en-US"/>
          </a:p>
        </p:txBody>
      </p:sp>
    </p:spTree>
    <p:extLst>
      <p:ext uri="{BB962C8B-B14F-4D97-AF65-F5344CB8AC3E}">
        <p14:creationId xmlns:p14="http://schemas.microsoft.com/office/powerpoint/2010/main" val="2820266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1F5D704-59DD-49E8-9B31-5EA42F9C8D32}" type="datetimeFigureOut">
              <a:rPr lang="en-US" smtClean="0"/>
              <a:t>6/6/2019</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91A0C278-C43F-439E-B673-79136A07236F}" type="slidenum">
              <a:rPr lang="en-US" smtClean="0"/>
              <a:t>‹#›</a:t>
            </a:fld>
            <a:endParaRPr lang="en-US"/>
          </a:p>
        </p:txBody>
      </p:sp>
    </p:spTree>
    <p:extLst>
      <p:ext uri="{BB962C8B-B14F-4D97-AF65-F5344CB8AC3E}">
        <p14:creationId xmlns:p14="http://schemas.microsoft.com/office/powerpoint/2010/main" val="1092528568"/>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 id="2147484059" r:id="rId12"/>
    <p:sldLayoutId id="2147484060" r:id="rId13"/>
    <p:sldLayoutId id="2147484061" r:id="rId14"/>
    <p:sldLayoutId id="2147484062" r:id="rId15"/>
    <p:sldLayoutId id="214748406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youtube.com/watch?v=1vXo584fb1M"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healthyschools/physicalactivity/facts.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5176/2251-2853_2.2.12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cNBWZd5Bgt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youtu.be/GTmuEUyEV8I" TargetMode="External"/><Relationship Id="rId5" Type="http://schemas.openxmlformats.org/officeDocument/2006/relationships/hyperlink" Target="https://www.youtube.com/watch?v=9-s-muS_uJs" TargetMode="External"/><Relationship Id="rId4" Type="http://schemas.openxmlformats.org/officeDocument/2006/relationships/hyperlink" Target="https://www.youtube.com/watch?v=003KTf598R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533400"/>
            <a:ext cx="5029200" cy="1295399"/>
          </a:xfrm>
          <a:ln>
            <a:solidFill>
              <a:srgbClr val="FF0000"/>
            </a:solidFill>
          </a:ln>
        </p:spPr>
        <p:style>
          <a:lnRef idx="2">
            <a:schemeClr val="accent2"/>
          </a:lnRef>
          <a:fillRef idx="1">
            <a:schemeClr val="lt1"/>
          </a:fillRef>
          <a:effectRef idx="0">
            <a:schemeClr val="accent2"/>
          </a:effectRef>
          <a:fontRef idx="minor">
            <a:schemeClr val="dk1"/>
          </a:fontRef>
        </p:style>
        <p:txBody>
          <a:bodyPr>
            <a:noAutofit/>
          </a:bodyPr>
          <a:lstStyle/>
          <a:p>
            <a:pPr algn="ctr"/>
            <a:r>
              <a:rPr lang="en-US" sz="4400" b="1" cap="none" dirty="0" smtClean="0">
                <a:ln w="18000">
                  <a:solidFill>
                    <a:schemeClr val="accent2">
                      <a:satMod val="140000"/>
                    </a:schemeClr>
                  </a:solidFill>
                  <a:prstDash val="solid"/>
                  <a:miter lim="800000"/>
                </a:ln>
                <a:solidFill>
                  <a:srgbClr val="FFFFFF"/>
                </a:solidFill>
                <a:effectLst>
                  <a:outerShdw blurRad="25500" dist="23000" dir="7020000" algn="tl">
                    <a:srgbClr val="000000">
                      <a:alpha val="50000"/>
                    </a:srgbClr>
                  </a:outerShdw>
                </a:effectLst>
              </a:rPr>
              <a:t>Kitale,Kenya PD</a:t>
            </a:r>
            <a:br>
              <a:rPr lang="en-US" sz="4400" b="1" cap="none" dirty="0" smtClean="0">
                <a:ln w="18000">
                  <a:solidFill>
                    <a:schemeClr val="accent2">
                      <a:satMod val="140000"/>
                    </a:schemeClr>
                  </a:solidFill>
                  <a:prstDash val="solid"/>
                  <a:miter lim="800000"/>
                </a:ln>
                <a:solidFill>
                  <a:srgbClr val="FFFFFF"/>
                </a:solidFill>
                <a:effectLst>
                  <a:outerShdw blurRad="25500" dist="23000" dir="7020000" algn="tl">
                    <a:srgbClr val="000000">
                      <a:alpha val="50000"/>
                    </a:srgbClr>
                  </a:outerShdw>
                </a:effectLst>
              </a:rPr>
            </a:br>
            <a:r>
              <a:rPr lang="en-US" sz="4400" b="1" dirty="0" smtClean="0">
                <a:ln w="18000">
                  <a:solidFill>
                    <a:schemeClr val="accent2">
                      <a:satMod val="140000"/>
                    </a:schemeClr>
                  </a:solidFill>
                  <a:prstDash val="solid"/>
                  <a:miter lim="800000"/>
                </a:ln>
                <a:solidFill>
                  <a:srgbClr val="FFFFFF"/>
                </a:solidFill>
                <a:effectLst>
                  <a:outerShdw blurRad="25500" dist="23000" dir="7020000" algn="tl">
                    <a:srgbClr val="000000">
                      <a:alpha val="50000"/>
                    </a:srgbClr>
                  </a:outerShdw>
                </a:effectLst>
              </a:rPr>
              <a:t>Summer 2019</a:t>
            </a:r>
            <a:endParaRPr lang="en-US" sz="4400" b="1" cap="none" dirty="0">
              <a:ln w="18000">
                <a:solidFill>
                  <a:schemeClr val="accent2">
                    <a:satMod val="140000"/>
                  </a:schemeClr>
                </a:solidFill>
                <a:prstDash val="solid"/>
                <a:miter lim="800000"/>
              </a:ln>
              <a:solidFill>
                <a:srgbClr val="FFFFFF"/>
              </a:solidFill>
              <a:effectLst>
                <a:outerShdw blurRad="25500" dist="23000" dir="7020000" algn="tl">
                  <a:srgbClr val="000000">
                    <a:alpha val="50000"/>
                  </a:srgbClr>
                </a:outerShdw>
              </a:effectLst>
            </a:endParaRPr>
          </a:p>
        </p:txBody>
      </p:sp>
      <p:sp>
        <p:nvSpPr>
          <p:cNvPr id="3" name="Subtitle 2"/>
          <p:cNvSpPr>
            <a:spLocks noGrp="1"/>
          </p:cNvSpPr>
          <p:nvPr>
            <p:ph type="subTitle" idx="1"/>
          </p:nvPr>
        </p:nvSpPr>
        <p:spPr>
          <a:xfrm>
            <a:off x="762000" y="2133600"/>
            <a:ext cx="7848600" cy="3429000"/>
          </a:xfrm>
        </p:spPr>
        <p:style>
          <a:lnRef idx="2">
            <a:schemeClr val="accent2"/>
          </a:lnRef>
          <a:fillRef idx="1">
            <a:schemeClr val="lt1"/>
          </a:fillRef>
          <a:effectRef idx="0">
            <a:schemeClr val="accent2"/>
          </a:effectRef>
          <a:fontRef idx="minor">
            <a:schemeClr val="dk1"/>
          </a:fontRef>
        </p:style>
        <p:txBody>
          <a:bodyPr>
            <a:normAutofit/>
          </a:bodyPr>
          <a:lstStyle/>
          <a:p>
            <a:pPr algn="ctr"/>
            <a:endParaRPr lang="en-US" sz="3200" b="1" dirty="0" smtClean="0">
              <a:solidFill>
                <a:srgbClr val="FF0000"/>
              </a:solidFill>
            </a:endParaRPr>
          </a:p>
          <a:p>
            <a:pPr algn="ctr"/>
            <a:r>
              <a:rPr lang="en-US" sz="3200" b="1" dirty="0" smtClean="0">
                <a:solidFill>
                  <a:srgbClr val="FF0000"/>
                </a:solidFill>
              </a:rPr>
              <a:t>Inspiring Teachers to Impact Learners</a:t>
            </a:r>
          </a:p>
          <a:p>
            <a:pPr algn="ctr"/>
            <a:r>
              <a:rPr lang="en-US" sz="1400" b="1" dirty="0" smtClean="0">
                <a:solidFill>
                  <a:srgbClr val="FF0000"/>
                </a:solidFill>
              </a:rPr>
              <a:t>Dr. Timothy Makubuya</a:t>
            </a:r>
          </a:p>
          <a:p>
            <a:pPr algn="ctr"/>
            <a:r>
              <a:rPr lang="en-US" sz="1400" b="1" dirty="0" smtClean="0">
                <a:solidFill>
                  <a:srgbClr val="FF0000"/>
                </a:solidFill>
              </a:rPr>
              <a:t>Health &amp; Physical Education</a:t>
            </a:r>
          </a:p>
          <a:p>
            <a:pPr algn="ctr"/>
            <a:r>
              <a:rPr lang="en-US" sz="1400" b="1" dirty="0" smtClean="0">
                <a:solidFill>
                  <a:srgbClr val="FF0000"/>
                </a:solidFill>
              </a:rPr>
              <a:t>College of Education </a:t>
            </a:r>
            <a:endParaRPr lang="en-US" sz="1400" b="1" dirty="0">
              <a:solidFill>
                <a:srgbClr val="FF0000"/>
              </a:solidFill>
            </a:endParaRPr>
          </a:p>
          <a:p>
            <a:pPr algn="ctr"/>
            <a:r>
              <a:rPr lang="en-US" sz="1400" b="1" dirty="0" smtClean="0">
                <a:solidFill>
                  <a:srgbClr val="FF0000"/>
                </a:solidFill>
              </a:rPr>
              <a:t>University of Missouri- St. Louis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5350" y="5791200"/>
            <a:ext cx="2273300" cy="774700"/>
          </a:xfrm>
          <a:prstGeom prst="rect">
            <a:avLst/>
          </a:prstGeom>
        </p:spPr>
      </p:pic>
    </p:spTree>
    <p:extLst>
      <p:ext uri="{BB962C8B-B14F-4D97-AF65-F5344CB8AC3E}">
        <p14:creationId xmlns:p14="http://schemas.microsoft.com/office/powerpoint/2010/main" val="3370962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6347713" cy="762000"/>
          </a:xfrm>
        </p:spPr>
        <p:txBody>
          <a:bodyPr/>
          <a:lstStyle/>
          <a:p>
            <a:pPr algn="ctr"/>
            <a:r>
              <a:rPr lang="en-US" dirty="0" smtClean="0"/>
              <a:t>Preparing the Whole Child</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685800"/>
            <a:ext cx="5393293" cy="5410200"/>
          </a:xfrm>
        </p:spPr>
      </p:pic>
      <p:sp>
        <p:nvSpPr>
          <p:cNvPr id="7" name="TextBox 6"/>
          <p:cNvSpPr txBox="1"/>
          <p:nvPr/>
        </p:nvSpPr>
        <p:spPr>
          <a:xfrm>
            <a:off x="1219200" y="6019800"/>
            <a:ext cx="6781799" cy="923330"/>
          </a:xfrm>
          <a:prstGeom prst="rect">
            <a:avLst/>
          </a:prstGeom>
          <a:noFill/>
        </p:spPr>
        <p:txBody>
          <a:bodyPr wrap="square" rtlCol="0">
            <a:spAutoFit/>
          </a:bodyPr>
          <a:lstStyle/>
          <a:p>
            <a:r>
              <a:rPr lang="en-US" dirty="0" smtClean="0"/>
              <a:t>Whole School Whole community Whole Child Model</a:t>
            </a:r>
          </a:p>
          <a:p>
            <a:r>
              <a:rPr lang="en-US" dirty="0">
                <a:hlinkClick r:id="rId4"/>
              </a:rPr>
              <a:t>https://</a:t>
            </a:r>
            <a:r>
              <a:rPr lang="en-US" dirty="0" smtClean="0">
                <a:hlinkClick r:id="rId4"/>
              </a:rPr>
              <a:t>www.youtube.com/watch?v=1vXo584fb1M</a:t>
            </a:r>
            <a:r>
              <a:rPr lang="en-US" dirty="0" smtClean="0"/>
              <a:t> </a:t>
            </a:r>
            <a:endParaRPr lang="en-US" dirty="0"/>
          </a:p>
          <a:p>
            <a:endParaRPr lang="en-US" dirty="0"/>
          </a:p>
        </p:txBody>
      </p:sp>
    </p:spTree>
    <p:extLst>
      <p:ext uri="{BB962C8B-B14F-4D97-AF65-F5344CB8AC3E}">
        <p14:creationId xmlns:p14="http://schemas.microsoft.com/office/powerpoint/2010/main" val="695824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1999" y="1600200"/>
            <a:ext cx="7239000" cy="2895600"/>
          </a:xfrm>
        </p:spPr>
        <p:txBody>
          <a:bodyPr>
            <a:noAutofit/>
          </a:bodyPr>
          <a:lstStyle/>
          <a:p>
            <a:pPr>
              <a:buFont typeface="Arial" panose="020B0604020202020204" pitchFamily="34" charset="0"/>
              <a:buChar char="•"/>
            </a:pPr>
            <a:r>
              <a:rPr lang="en-US" sz="2800" dirty="0" smtClean="0"/>
              <a:t>How important is letting children get a break from learning ? </a:t>
            </a:r>
          </a:p>
          <a:p>
            <a:pPr>
              <a:buFont typeface="Arial" panose="020B0604020202020204" pitchFamily="34" charset="0"/>
              <a:buChar char="•"/>
            </a:pPr>
            <a:r>
              <a:rPr lang="en-US" sz="2800" dirty="0" smtClean="0"/>
              <a:t>What evidence do we have available to support the need for movement?</a:t>
            </a:r>
          </a:p>
          <a:p>
            <a:pPr>
              <a:buFont typeface="Arial" panose="020B0604020202020204" pitchFamily="34" charset="0"/>
              <a:buChar char="•"/>
            </a:pPr>
            <a:r>
              <a:rPr lang="en-US" sz="2800" dirty="0" smtClean="0"/>
              <a:t>Using all kinds of movements as a break and recuperation but NOT a punishment.</a:t>
            </a:r>
          </a:p>
          <a:p>
            <a:pPr>
              <a:buFont typeface="Arial" panose="020B0604020202020204" pitchFamily="34" charset="0"/>
              <a:buChar char="•"/>
            </a:pPr>
            <a:r>
              <a:rPr lang="en-US" sz="2800" dirty="0"/>
              <a:t>M</a:t>
            </a:r>
            <a:r>
              <a:rPr lang="en-US" sz="2800" dirty="0" smtClean="0"/>
              <a:t>ovement activities for successful teaching in non- physical education settings. </a:t>
            </a:r>
            <a:endParaRPr lang="en-US" sz="2800" dirty="0"/>
          </a:p>
        </p:txBody>
      </p:sp>
      <p:sp>
        <p:nvSpPr>
          <p:cNvPr id="4" name="Title 3"/>
          <p:cNvSpPr>
            <a:spLocks noGrp="1"/>
          </p:cNvSpPr>
          <p:nvPr>
            <p:ph type="title"/>
          </p:nvPr>
        </p:nvSpPr>
        <p:spPr>
          <a:xfrm>
            <a:off x="1207643" y="812800"/>
            <a:ext cx="6347713" cy="1320800"/>
          </a:xfrm>
        </p:spPr>
        <p:txBody>
          <a:bodyPr/>
          <a:lstStyle/>
          <a:p>
            <a:r>
              <a:rPr lang="en-US" dirty="0" smtClean="0"/>
              <a:t>Rethinking our Teaching</a:t>
            </a:r>
            <a:endParaRPr lang="en-US" dirty="0"/>
          </a:p>
        </p:txBody>
      </p:sp>
    </p:spTree>
    <p:extLst>
      <p:ext uri="{BB962C8B-B14F-4D97-AF65-F5344CB8AC3E}">
        <p14:creationId xmlns:p14="http://schemas.microsoft.com/office/powerpoint/2010/main" val="2785558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609600"/>
            <a:ext cx="6500112" cy="838200"/>
          </a:xfrm>
        </p:spPr>
        <p:txBody>
          <a:bodyPr>
            <a:normAutofit/>
          </a:bodyPr>
          <a:lstStyle/>
          <a:p>
            <a:pPr algn="ctr"/>
            <a:r>
              <a:rPr lang="en-US" dirty="0" smtClean="0"/>
              <a:t>Challenges in Classrooms</a:t>
            </a:r>
            <a:endParaRPr lang="en-US" dirty="0"/>
          </a:p>
        </p:txBody>
      </p:sp>
      <p:sp>
        <p:nvSpPr>
          <p:cNvPr id="3" name="TextBox 2"/>
          <p:cNvSpPr txBox="1"/>
          <p:nvPr/>
        </p:nvSpPr>
        <p:spPr>
          <a:xfrm>
            <a:off x="762000" y="1447800"/>
            <a:ext cx="6400799" cy="3539430"/>
          </a:xfrm>
          <a:prstGeom prst="rect">
            <a:avLst/>
          </a:prstGeom>
          <a:noFill/>
        </p:spPr>
        <p:txBody>
          <a:bodyPr wrap="square" rtlCol="0">
            <a:spAutoFit/>
          </a:bodyPr>
          <a:lstStyle/>
          <a:p>
            <a:pPr marL="285750" indent="-285750">
              <a:buFont typeface="Arial" charset="0"/>
              <a:buChar char="•"/>
            </a:pPr>
            <a:r>
              <a:rPr lang="en-US" sz="2800" b="1"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Why are these pupils misbehaving?</a:t>
            </a:r>
          </a:p>
          <a:p>
            <a:pPr marL="285750" indent="-285750">
              <a:buFont typeface="Arial" charset="0"/>
              <a:buChar char="•"/>
            </a:pPr>
            <a:endParaRPr lang="en-US" sz="2800" b="1"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endParaRPr>
          </a:p>
          <a:p>
            <a:pPr marL="285750" indent="-285750">
              <a:buFont typeface="Arial" charset="0"/>
              <a:buChar char="•"/>
            </a:pPr>
            <a:r>
              <a:rPr lang="en-US" sz="2800" b="1"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Why </a:t>
            </a:r>
            <a:r>
              <a:rPr lang="en-US" sz="28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the need for Movement?</a:t>
            </a:r>
            <a:br>
              <a:rPr lang="en-US" sz="28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br>
            <a:endParaRPr lang="en-US" sz="2800" b="1"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endParaRPr>
          </a:p>
          <a:p>
            <a:pPr marL="285750" indent="-285750">
              <a:buFont typeface="Arial" charset="0"/>
              <a:buChar char="•"/>
            </a:pPr>
            <a:r>
              <a:rPr lang="en-US" sz="2800" b="1"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Do </a:t>
            </a:r>
            <a:r>
              <a:rPr lang="en-US" sz="28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brain Breaks work?</a:t>
            </a:r>
            <a:br>
              <a:rPr lang="en-US" sz="28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br>
            <a:endParaRPr lang="en-US" sz="2800" b="1"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endParaRPr>
          </a:p>
          <a:p>
            <a:pPr marL="285750" indent="-285750">
              <a:buFont typeface="Arial" charset="0"/>
              <a:buChar char="•"/>
            </a:pPr>
            <a:r>
              <a:rPr lang="en-US" sz="2800" b="1"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Can </a:t>
            </a:r>
            <a:r>
              <a:rPr lang="en-US" sz="28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we create Healthy Classes &amp; other learning environments?</a:t>
            </a:r>
            <a:endParaRPr lang="en-US" sz="2800" dirty="0"/>
          </a:p>
        </p:txBody>
      </p:sp>
    </p:spTree>
    <p:extLst>
      <p:ext uri="{BB962C8B-B14F-4D97-AF65-F5344CB8AC3E}">
        <p14:creationId xmlns:p14="http://schemas.microsoft.com/office/powerpoint/2010/main" val="2029646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Benefits of Getting up and Moving</a:t>
            </a:r>
            <a:endParaRPr lang="en-US" dirty="0"/>
          </a:p>
        </p:txBody>
      </p:sp>
      <p:sp>
        <p:nvSpPr>
          <p:cNvPr id="3" name="Content Placeholder 2"/>
          <p:cNvSpPr>
            <a:spLocks noGrp="1"/>
          </p:cNvSpPr>
          <p:nvPr>
            <p:ph idx="1"/>
          </p:nvPr>
        </p:nvSpPr>
        <p:spPr/>
        <p:txBody>
          <a:bodyPr/>
          <a:lstStyle/>
          <a:p>
            <a:r>
              <a:rPr lang="en-US" sz="2800" dirty="0" smtClean="0"/>
              <a:t>Yes, Yes &amp; Yes Physical activity improves cognition, academic performance (better grades), memory and classroom behaviors. </a:t>
            </a:r>
          </a:p>
          <a:p>
            <a:r>
              <a:rPr lang="en-US" sz="2800" dirty="0">
                <a:hlinkClick r:id="rId3"/>
              </a:rPr>
              <a:t>https://</a:t>
            </a:r>
            <a:r>
              <a:rPr lang="en-US" sz="2800" dirty="0" smtClean="0">
                <a:hlinkClick r:id="rId3"/>
              </a:rPr>
              <a:t>www.cdc.gov/healthyschools/physicalactivity/facts.htm</a:t>
            </a:r>
            <a:endParaRPr lang="en-US" sz="2800" dirty="0" smtClean="0"/>
          </a:p>
          <a:p>
            <a:endParaRPr lang="en-US" dirty="0"/>
          </a:p>
        </p:txBody>
      </p:sp>
    </p:spTree>
    <p:extLst>
      <p:ext uri="{BB962C8B-B14F-4D97-AF65-F5344CB8AC3E}">
        <p14:creationId xmlns:p14="http://schemas.microsoft.com/office/powerpoint/2010/main" val="53580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304800"/>
            <a:ext cx="6347713" cy="685800"/>
          </a:xfrm>
        </p:spPr>
        <p:txBody>
          <a:bodyPr>
            <a:normAutofit fontScale="90000"/>
          </a:bodyPr>
          <a:lstStyle/>
          <a:p>
            <a:pPr algn="ctr"/>
            <a:r>
              <a:rPr lang="en-US"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Attention Span</a:t>
            </a:r>
            <a:br>
              <a:rPr lang="en-US"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br>
            <a:endParaRPr lang="en-US" dirty="0"/>
          </a:p>
        </p:txBody>
      </p:sp>
      <p:sp>
        <p:nvSpPr>
          <p:cNvPr id="3" name="Content Placeholder 2"/>
          <p:cNvSpPr>
            <a:spLocks noGrp="1"/>
          </p:cNvSpPr>
          <p:nvPr>
            <p:ph idx="1"/>
          </p:nvPr>
        </p:nvSpPr>
        <p:spPr>
          <a:xfrm>
            <a:off x="571946" y="1007633"/>
            <a:ext cx="7010401" cy="5029200"/>
          </a:xfrm>
        </p:spPr>
        <p:txBody>
          <a:bodyPr>
            <a:normAutofit/>
          </a:bodyPr>
          <a:lstStyle/>
          <a:p>
            <a:r>
              <a:rPr lang="en-US" dirty="0"/>
              <a:t>Tan, B. W. Z., Cohen, L., &amp; </a:t>
            </a:r>
            <a:r>
              <a:rPr lang="en-US" dirty="0" err="1"/>
              <a:t>Pooley</a:t>
            </a:r>
            <a:r>
              <a:rPr lang="en-US" dirty="0"/>
              <a:t>, J. A. (2013). Physical activity: Its implication on attention span and  quality of life in children with autism spectrum disorders. </a:t>
            </a:r>
            <a:r>
              <a:rPr lang="en-US" i="1" dirty="0"/>
              <a:t>Journal of Law and Social Sciences</a:t>
            </a:r>
            <a:r>
              <a:rPr lang="en-US" dirty="0"/>
              <a:t>, </a:t>
            </a:r>
            <a:r>
              <a:rPr lang="en-US" i="1" dirty="0"/>
              <a:t>2</a:t>
            </a:r>
            <a:r>
              <a:rPr lang="en-US" dirty="0"/>
              <a:t>(2), 108–116. </a:t>
            </a:r>
            <a:r>
              <a:rPr lang="en-US" dirty="0">
                <a:hlinkClick r:id="rId3"/>
              </a:rPr>
              <a:t>https://</a:t>
            </a:r>
            <a:r>
              <a:rPr lang="en-US" dirty="0" smtClean="0">
                <a:hlinkClick r:id="rId3"/>
              </a:rPr>
              <a:t>doi.org/10.5176/2251-2853_2.2.121</a:t>
            </a:r>
            <a:endParaRPr lang="en-US" dirty="0" smtClean="0"/>
          </a:p>
          <a:p>
            <a:endParaRPr lang="en-US" dirty="0" smtClean="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2702969"/>
            <a:ext cx="6934200" cy="3350897"/>
          </a:xfrm>
          <a:prstGeom prst="rect">
            <a:avLst/>
          </a:prstGeom>
        </p:spPr>
      </p:pic>
    </p:spTree>
    <p:extLst>
      <p:ext uri="{BB962C8B-B14F-4D97-AF65-F5344CB8AC3E}">
        <p14:creationId xmlns:p14="http://schemas.microsoft.com/office/powerpoint/2010/main" val="1416079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990600"/>
          </a:xfrm>
        </p:spPr>
        <p:txBody>
          <a:bodyPr/>
          <a:lstStyle/>
          <a:p>
            <a:pPr algn="ctr"/>
            <a:r>
              <a:rPr lang="en-US" dirty="0" smtClean="0"/>
              <a:t>African Classroom Settings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1563688"/>
            <a:ext cx="2514600" cy="387985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199" y="1585459"/>
            <a:ext cx="2209801" cy="391250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599" y="1616868"/>
            <a:ext cx="2384425" cy="3881097"/>
          </a:xfrm>
          <a:prstGeom prst="rect">
            <a:avLst/>
          </a:prstGeom>
        </p:spPr>
      </p:pic>
    </p:spTree>
    <p:extLst>
      <p:ext uri="{BB962C8B-B14F-4D97-AF65-F5344CB8AC3E}">
        <p14:creationId xmlns:p14="http://schemas.microsoft.com/office/powerpoint/2010/main" val="1141220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550990"/>
          </a:xfrm>
        </p:spPr>
        <p:txBody>
          <a:bodyPr>
            <a:normAutofit fontScale="90000"/>
          </a:bodyPr>
          <a:lstStyle/>
          <a:p>
            <a:r>
              <a:rPr lang="en-US" dirty="0" smtClean="0"/>
              <a:t>If Movement Improves Work performance, What about School Performance?</a:t>
            </a:r>
            <a:br>
              <a:rPr lang="en-US" dirty="0" smtClean="0"/>
            </a:br>
            <a:r>
              <a:rPr lang="en-US" dirty="0"/>
              <a:t/>
            </a:r>
            <a:br>
              <a:rPr lang="en-US" dirty="0"/>
            </a:br>
            <a:endParaRPr lang="en-US" dirty="0"/>
          </a:p>
        </p:txBody>
      </p:sp>
      <p:sp>
        <p:nvSpPr>
          <p:cNvPr id="3" name="Content Placeholder 2"/>
          <p:cNvSpPr>
            <a:spLocks noGrp="1"/>
          </p:cNvSpPr>
          <p:nvPr>
            <p:ph idx="1"/>
          </p:nvPr>
        </p:nvSpPr>
        <p:spPr>
          <a:xfrm>
            <a:off x="609598" y="2160590"/>
            <a:ext cx="7010401" cy="3880773"/>
          </a:xfrm>
        </p:spPr>
        <p:txBody>
          <a:bodyPr>
            <a:normAutofit/>
          </a:bodyPr>
          <a:lstStyle/>
          <a:p>
            <a:r>
              <a:rPr lang="en-US" dirty="0" err="1"/>
              <a:t>Labonté</a:t>
            </a:r>
            <a:r>
              <a:rPr lang="en-US" dirty="0"/>
              <a:t>-Lemoyne, </a:t>
            </a:r>
            <a:r>
              <a:rPr lang="en-US" dirty="0" err="1"/>
              <a:t>É</a:t>
            </a:r>
            <a:r>
              <a:rPr lang="en-US" dirty="0"/>
              <a:t>., </a:t>
            </a:r>
            <a:r>
              <a:rPr lang="en-US" dirty="0" err="1"/>
              <a:t>Santhanam</a:t>
            </a:r>
            <a:r>
              <a:rPr lang="en-US" dirty="0"/>
              <a:t>, R., Léger, P. M., </a:t>
            </a:r>
            <a:r>
              <a:rPr lang="en-US" dirty="0" err="1"/>
              <a:t>Courtemanche</a:t>
            </a:r>
            <a:r>
              <a:rPr lang="en-US" dirty="0"/>
              <a:t>, F., </a:t>
            </a:r>
            <a:r>
              <a:rPr lang="en-US" dirty="0" err="1"/>
              <a:t>Fredette</a:t>
            </a:r>
            <a:r>
              <a:rPr lang="en-US" dirty="0"/>
              <a:t>, M., &amp; </a:t>
            </a:r>
            <a:r>
              <a:rPr lang="en-US" dirty="0" err="1"/>
              <a:t>Sénécal</a:t>
            </a:r>
            <a:r>
              <a:rPr lang="en-US" dirty="0"/>
              <a:t>, S. (2015). The delayed effect of treadmill desk usage on recall and attention. </a:t>
            </a:r>
            <a:r>
              <a:rPr lang="en-US" i="1" dirty="0"/>
              <a:t>Computers in Human Behavior</a:t>
            </a:r>
            <a:r>
              <a:rPr lang="en-US" dirty="0"/>
              <a:t>, </a:t>
            </a:r>
            <a:r>
              <a:rPr lang="en-US" i="1" dirty="0"/>
              <a:t>46</a:t>
            </a:r>
            <a:r>
              <a:rPr lang="en-US" dirty="0"/>
              <a:t>, 1–5 </a:t>
            </a:r>
            <a:endParaRPr lang="en-US" dirty="0" smtClean="0"/>
          </a:p>
          <a:p>
            <a:endParaRPr lang="en-US" dirty="0"/>
          </a:p>
          <a:p>
            <a:endParaRPr lang="en-US" dirty="0"/>
          </a:p>
        </p:txBody>
      </p:sp>
      <p:pic>
        <p:nvPicPr>
          <p:cNvPr id="4" name="Picture 3"/>
          <p:cNvPicPr>
            <a:picLocks noChangeAspect="1"/>
          </p:cNvPicPr>
          <p:nvPr/>
        </p:nvPicPr>
        <p:blipFill>
          <a:blip r:embed="rId3"/>
          <a:stretch>
            <a:fillRect/>
          </a:stretch>
        </p:blipFill>
        <p:spPr>
          <a:xfrm>
            <a:off x="838200" y="3507888"/>
            <a:ext cx="2628900" cy="3098800"/>
          </a:xfrm>
          <a:prstGeom prst="rect">
            <a:avLst/>
          </a:prstGeom>
        </p:spPr>
      </p:pic>
      <p:pic>
        <p:nvPicPr>
          <p:cNvPr id="5" name="Picture 4"/>
          <p:cNvPicPr>
            <a:picLocks noChangeAspect="1"/>
          </p:cNvPicPr>
          <p:nvPr/>
        </p:nvPicPr>
        <p:blipFill>
          <a:blip r:embed="rId4"/>
          <a:stretch>
            <a:fillRect/>
          </a:stretch>
        </p:blipFill>
        <p:spPr>
          <a:xfrm>
            <a:off x="3994148" y="3507888"/>
            <a:ext cx="4312819" cy="3045311"/>
          </a:xfrm>
          <a:prstGeom prst="rect">
            <a:avLst/>
          </a:prstGeom>
        </p:spPr>
      </p:pic>
    </p:spTree>
    <p:extLst>
      <p:ext uri="{BB962C8B-B14F-4D97-AF65-F5344CB8AC3E}">
        <p14:creationId xmlns:p14="http://schemas.microsoft.com/office/powerpoint/2010/main" val="7633131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 we all need a Break From Learning?</a:t>
            </a:r>
            <a:endParaRPr lang="en-US" dirty="0"/>
          </a:p>
        </p:txBody>
      </p:sp>
      <p:sp>
        <p:nvSpPr>
          <p:cNvPr id="3" name="Content Placeholder 2"/>
          <p:cNvSpPr>
            <a:spLocks noGrp="1"/>
          </p:cNvSpPr>
          <p:nvPr>
            <p:ph idx="1"/>
          </p:nvPr>
        </p:nvSpPr>
        <p:spPr>
          <a:xfrm>
            <a:off x="609599" y="1828800"/>
            <a:ext cx="6347714" cy="3880773"/>
          </a:xfrm>
        </p:spPr>
        <p:txBody>
          <a:bodyPr/>
          <a:lstStyle/>
          <a:p>
            <a:r>
              <a:rPr lang="en-US" dirty="0" smtClean="0"/>
              <a:t>Brain Breaks</a:t>
            </a:r>
          </a:p>
          <a:p>
            <a:r>
              <a:rPr lang="en-US" dirty="0" smtClean="0"/>
              <a:t>“ALL schools can afford daily PE, AND WE can encourage Physical Activity and other forms of Movements through out the school day.</a:t>
            </a:r>
          </a:p>
          <a:p>
            <a:r>
              <a:rPr lang="en-US" dirty="0" smtClean="0"/>
              <a:t>Never Take away Recess as a disciplinary action</a:t>
            </a:r>
          </a:p>
          <a:p>
            <a:r>
              <a:rPr lang="en-US" dirty="0" smtClean="0"/>
              <a:t>Encourage children to be active by offering more recess through out the week as a reward.</a:t>
            </a:r>
          </a:p>
          <a:p>
            <a:r>
              <a:rPr lang="en-US" dirty="0" smtClean="0"/>
              <a:t>Remember that even people in the work environment take a break and movement has been proven to increase work performance.</a:t>
            </a:r>
          </a:p>
          <a:p>
            <a:endParaRPr lang="en-US" dirty="0"/>
          </a:p>
        </p:txBody>
      </p:sp>
    </p:spTree>
    <p:extLst>
      <p:ext uri="{BB962C8B-B14F-4D97-AF65-F5344CB8AC3E}">
        <p14:creationId xmlns:p14="http://schemas.microsoft.com/office/powerpoint/2010/main" val="1233232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Movements teachers can Use in a General Class Setting</a:t>
            </a:r>
          </a:p>
        </p:txBody>
      </p:sp>
      <p:sp>
        <p:nvSpPr>
          <p:cNvPr id="3" name="Content Placeholder 2"/>
          <p:cNvSpPr>
            <a:spLocks noGrp="1"/>
          </p:cNvSpPr>
          <p:nvPr>
            <p:ph idx="1"/>
          </p:nvPr>
        </p:nvSpPr>
        <p:spPr/>
        <p:txBody>
          <a:bodyPr>
            <a:normAutofit fontScale="92500" lnSpcReduction="10000"/>
          </a:bodyPr>
          <a:lstStyle/>
          <a:p>
            <a:r>
              <a:rPr lang="en-US" b="1" u="sng" dirty="0" smtClean="0"/>
              <a:t>Brain Break Resources and Websites</a:t>
            </a:r>
          </a:p>
          <a:p>
            <a:r>
              <a:rPr lang="en-US" dirty="0"/>
              <a:t>Brain Dance in Action:  Alphabet Rockers Classroom Activity for </a:t>
            </a:r>
            <a:r>
              <a:rPr lang="en-US" dirty="0" smtClean="0"/>
              <a:t>Kindergarten</a:t>
            </a:r>
          </a:p>
          <a:p>
            <a:r>
              <a:rPr lang="en-US" dirty="0">
                <a:hlinkClick r:id="rId3"/>
              </a:rPr>
              <a:t>https://</a:t>
            </a:r>
            <a:r>
              <a:rPr lang="en-US" dirty="0" smtClean="0">
                <a:hlinkClick r:id="rId3"/>
              </a:rPr>
              <a:t>www.youtube.com/watch?v=cNBWZd5BgtU</a:t>
            </a:r>
            <a:endParaRPr lang="en-US" dirty="0" smtClean="0"/>
          </a:p>
          <a:p>
            <a:r>
              <a:rPr lang="en-US" dirty="0" smtClean="0"/>
              <a:t>Ann G. Gilbert</a:t>
            </a:r>
          </a:p>
          <a:p>
            <a:r>
              <a:rPr lang="en-US" b="1" u="sng" dirty="0" smtClean="0"/>
              <a:t>Ann’s Teaching Tribute (2016)</a:t>
            </a:r>
            <a:endParaRPr lang="en-US" dirty="0">
              <a:hlinkClick r:id="rId4"/>
            </a:endParaRPr>
          </a:p>
          <a:p>
            <a:r>
              <a:rPr lang="en-US" dirty="0" smtClean="0">
                <a:hlinkClick r:id="rId4"/>
              </a:rPr>
              <a:t>https</a:t>
            </a:r>
            <a:r>
              <a:rPr lang="en-US" dirty="0">
                <a:hlinkClick r:id="rId4"/>
              </a:rPr>
              <a:t>://</a:t>
            </a:r>
            <a:r>
              <a:rPr lang="en-US" dirty="0" smtClean="0">
                <a:hlinkClick r:id="rId4"/>
              </a:rPr>
              <a:t>www.youtube.com/watch?v=003KTf598Rg</a:t>
            </a:r>
            <a:endParaRPr lang="en-US" dirty="0" smtClean="0"/>
          </a:p>
          <a:p>
            <a:r>
              <a:rPr lang="en-US" dirty="0"/>
              <a:t>Fit Hop Brain Dance for </a:t>
            </a:r>
            <a:r>
              <a:rPr lang="en-US" dirty="0" smtClean="0"/>
              <a:t>young children </a:t>
            </a:r>
            <a:r>
              <a:rPr lang="en-US" dirty="0"/>
              <a:t>- ages </a:t>
            </a:r>
            <a:r>
              <a:rPr lang="en-US" dirty="0" smtClean="0"/>
              <a:t>6-10</a:t>
            </a:r>
          </a:p>
          <a:p>
            <a:r>
              <a:rPr lang="en-US" dirty="0">
                <a:hlinkClick r:id="rId5"/>
              </a:rPr>
              <a:t>https://</a:t>
            </a:r>
            <a:r>
              <a:rPr lang="en-US" dirty="0" smtClean="0">
                <a:hlinkClick r:id="rId5"/>
              </a:rPr>
              <a:t>www.youtube.com/watch?v=9-s-muS_uJs</a:t>
            </a:r>
            <a:endParaRPr lang="en-US" dirty="0" smtClean="0"/>
          </a:p>
          <a:p>
            <a:r>
              <a:rPr lang="en-US" dirty="0" err="1" smtClean="0"/>
              <a:t>Kigulu</a:t>
            </a:r>
            <a:r>
              <a:rPr lang="en-US" dirty="0" smtClean="0"/>
              <a:t> Primary school in </a:t>
            </a:r>
            <a:r>
              <a:rPr lang="en-US" dirty="0" err="1" smtClean="0"/>
              <a:t>Kibera</a:t>
            </a:r>
            <a:r>
              <a:rPr lang="en-US" dirty="0" smtClean="0"/>
              <a:t>, Nairobi (Kenya)</a:t>
            </a:r>
          </a:p>
          <a:p>
            <a:r>
              <a:rPr lang="en-US" dirty="0">
                <a:hlinkClick r:id="rId6"/>
              </a:rPr>
              <a:t>https://</a:t>
            </a:r>
            <a:r>
              <a:rPr lang="en-US" dirty="0" smtClean="0">
                <a:hlinkClick r:id="rId6"/>
              </a:rPr>
              <a:t>youtu.be/GTmuEUyEV8I</a:t>
            </a:r>
            <a:endParaRPr lang="en-US" dirty="0" smtClean="0"/>
          </a:p>
          <a:p>
            <a:endParaRPr lang="en-US" dirty="0" smtClean="0"/>
          </a:p>
          <a:p>
            <a:endParaRPr lang="en-US" dirty="0"/>
          </a:p>
        </p:txBody>
      </p:sp>
    </p:spTree>
    <p:extLst>
      <p:ext uri="{BB962C8B-B14F-4D97-AF65-F5344CB8AC3E}">
        <p14:creationId xmlns:p14="http://schemas.microsoft.com/office/powerpoint/2010/main" val="1404313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Examples of Activities for</a:t>
            </a:r>
            <a:r>
              <a:rPr lang="en-US"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
            </a:r>
            <a:br>
              <a:rPr lang="en-US"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br>
            <a:r>
              <a:rPr lang="en-US" b="1"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Healthy Classrooms &amp; School</a:t>
            </a:r>
            <a:endParaRPr lang="en-US" dirty="0"/>
          </a:p>
        </p:txBody>
      </p:sp>
      <p:sp>
        <p:nvSpPr>
          <p:cNvPr id="3" name="Content Placeholder 2"/>
          <p:cNvSpPr>
            <a:spLocks noGrp="1"/>
          </p:cNvSpPr>
          <p:nvPr>
            <p:ph idx="1"/>
          </p:nvPr>
        </p:nvSpPr>
        <p:spPr/>
        <p:txBody>
          <a:bodyPr>
            <a:normAutofit/>
          </a:bodyPr>
          <a:lstStyle/>
          <a:p>
            <a:r>
              <a:rPr lang="en-US" sz="2800" dirty="0" smtClean="0"/>
              <a:t>Background on Physical Health (Lung, Heart, Body Composition).</a:t>
            </a:r>
          </a:p>
          <a:p>
            <a:r>
              <a:rPr lang="en-US" sz="2800" dirty="0" smtClean="0"/>
              <a:t>Incorporating Step ups and heart rate during class</a:t>
            </a:r>
          </a:p>
          <a:p>
            <a:r>
              <a:rPr lang="en-US" sz="2800" dirty="0" smtClean="0"/>
              <a:t>Incorporate jump and jacks and determine heart rate</a:t>
            </a:r>
          </a:p>
          <a:p>
            <a:r>
              <a:rPr lang="en-US" sz="2800" dirty="0" smtClean="0"/>
              <a:t>Dance activities.</a:t>
            </a:r>
            <a:endParaRPr lang="en-US" sz="2800" dirty="0"/>
          </a:p>
        </p:txBody>
      </p:sp>
    </p:spTree>
    <p:extLst>
      <p:ext uri="{BB962C8B-B14F-4D97-AF65-F5344CB8AC3E}">
        <p14:creationId xmlns:p14="http://schemas.microsoft.com/office/powerpoint/2010/main" val="313222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Greetings </a:t>
            </a:r>
            <a:endParaRPr lang="en-US" sz="4000" dirty="0"/>
          </a:p>
        </p:txBody>
      </p:sp>
      <p:sp>
        <p:nvSpPr>
          <p:cNvPr id="3" name="Content Placeholder 2"/>
          <p:cNvSpPr>
            <a:spLocks noGrp="1"/>
          </p:cNvSpPr>
          <p:nvPr>
            <p:ph idx="1"/>
          </p:nvPr>
        </p:nvSpPr>
        <p:spPr>
          <a:xfrm>
            <a:off x="685800" y="1524000"/>
            <a:ext cx="6347714" cy="3880773"/>
          </a:xfrm>
        </p:spPr>
        <p:txBody>
          <a:bodyPr/>
          <a:lstStyle/>
          <a:p>
            <a:r>
              <a:rPr lang="en-US" sz="3200" dirty="0" smtClean="0"/>
              <a:t>Hello</a:t>
            </a:r>
          </a:p>
          <a:p>
            <a:r>
              <a:rPr lang="en-US" sz="3200" dirty="0" err="1" smtClean="0"/>
              <a:t>Muli</a:t>
            </a:r>
            <a:r>
              <a:rPr lang="en-US" sz="3200" dirty="0" smtClean="0"/>
              <a:t> </a:t>
            </a:r>
            <a:r>
              <a:rPr lang="en-US" sz="3200" dirty="0" err="1" smtClean="0"/>
              <a:t>mutya</a:t>
            </a:r>
            <a:endParaRPr lang="en-US" sz="3200" dirty="0" smtClean="0"/>
          </a:p>
          <a:p>
            <a:r>
              <a:rPr lang="en-US" sz="3200" dirty="0" err="1" smtClean="0"/>
              <a:t>Hola</a:t>
            </a:r>
            <a:endParaRPr lang="en-US" sz="3200" dirty="0" smtClean="0"/>
          </a:p>
          <a:p>
            <a:r>
              <a:rPr lang="en-US" sz="3200" dirty="0" smtClean="0"/>
              <a:t>Namaste</a:t>
            </a:r>
          </a:p>
          <a:p>
            <a:r>
              <a:rPr lang="en-US" sz="3200" dirty="0" err="1" smtClean="0"/>
              <a:t>Niatia</a:t>
            </a:r>
            <a:endParaRPr lang="en-US" sz="3200" dirty="0" smtClean="0"/>
          </a:p>
          <a:p>
            <a:r>
              <a:rPr lang="en-US" sz="3200" dirty="0" err="1" smtClean="0"/>
              <a:t>Habari</a:t>
            </a:r>
            <a:endParaRPr lang="en-US" sz="3200" dirty="0" smtClean="0"/>
          </a:p>
          <a:p>
            <a:endParaRPr lang="en-US" sz="3200" dirty="0" smtClean="0"/>
          </a:p>
          <a:p>
            <a:endParaRPr lang="en-US" sz="3200" dirty="0" smtClean="0"/>
          </a:p>
          <a:p>
            <a:endParaRPr lang="en-US" dirty="0" smtClean="0"/>
          </a:p>
          <a:p>
            <a:endParaRPr lang="en-US" dirty="0"/>
          </a:p>
        </p:txBody>
      </p:sp>
    </p:spTree>
    <p:extLst>
      <p:ext uri="{BB962C8B-B14F-4D97-AF65-F5344CB8AC3E}">
        <p14:creationId xmlns:p14="http://schemas.microsoft.com/office/powerpoint/2010/main" val="1172747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Practical Applications </a:t>
            </a:r>
            <a:br>
              <a:rPr lang="en-US" b="1"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br>
            <a:r>
              <a:rPr lang="en-US" dirty="0" smtClean="0"/>
              <a:t/>
            </a:r>
            <a:br>
              <a:rPr lang="en-US" dirty="0" smtClean="0"/>
            </a:br>
            <a:endParaRPr lang="en-US" dirty="0"/>
          </a:p>
        </p:txBody>
      </p:sp>
      <p:sp>
        <p:nvSpPr>
          <p:cNvPr id="3" name="Content Placeholder 2"/>
          <p:cNvSpPr>
            <a:spLocks noGrp="1"/>
          </p:cNvSpPr>
          <p:nvPr>
            <p:ph idx="1"/>
          </p:nvPr>
        </p:nvSpPr>
        <p:spPr>
          <a:xfrm>
            <a:off x="609599" y="1524000"/>
            <a:ext cx="6347714" cy="3880773"/>
          </a:xfrm>
        </p:spPr>
        <p:txBody>
          <a:bodyPr>
            <a:normAutofit/>
          </a:bodyPr>
          <a:lstStyle/>
          <a:p>
            <a:r>
              <a:rPr lang="en-US" sz="2800" dirty="0" smtClean="0"/>
              <a:t>Can you share your classroom teaching experiences to inspire others?- Audience</a:t>
            </a:r>
          </a:p>
          <a:p>
            <a:r>
              <a:rPr lang="en-US" sz="2800" dirty="0" smtClean="0"/>
              <a:t>Can you share your out of class experiences with students or fellow teachers to inspire others?- Audience</a:t>
            </a:r>
            <a:endParaRPr lang="en-US" sz="2800" dirty="0"/>
          </a:p>
        </p:txBody>
      </p:sp>
    </p:spTree>
    <p:extLst>
      <p:ext uri="{BB962C8B-B14F-4D97-AF65-F5344CB8AC3E}">
        <p14:creationId xmlns:p14="http://schemas.microsoft.com/office/powerpoint/2010/main" val="12902121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END</a:t>
            </a:r>
            <a:endParaRPr lang="en-US" dirty="0"/>
          </a:p>
        </p:txBody>
      </p:sp>
      <p:sp>
        <p:nvSpPr>
          <p:cNvPr id="2" name="Content Placeholder 1"/>
          <p:cNvSpPr>
            <a:spLocks noGrp="1"/>
          </p:cNvSpPr>
          <p:nvPr>
            <p:ph idx="1"/>
          </p:nvPr>
        </p:nvSpPr>
        <p:spPr>
          <a:xfrm>
            <a:off x="626632" y="1447800"/>
            <a:ext cx="6347714" cy="3880773"/>
          </a:xfrm>
        </p:spPr>
        <p:txBody>
          <a:bodyPr>
            <a:normAutofit/>
          </a:bodyPr>
          <a:lstStyle/>
          <a:p>
            <a:pPr algn="ctr"/>
            <a:r>
              <a:rPr lang="en-US" sz="5400" dirty="0" smtClean="0"/>
              <a:t>Questions </a:t>
            </a:r>
            <a:r>
              <a:rPr lang="en-US" sz="5400" dirty="0"/>
              <a:t>????????</a:t>
            </a:r>
          </a:p>
        </p:txBody>
      </p:sp>
    </p:spTree>
    <p:extLst>
      <p:ext uri="{BB962C8B-B14F-4D97-AF65-F5344CB8AC3E}">
        <p14:creationId xmlns:p14="http://schemas.microsoft.com/office/powerpoint/2010/main" val="3209858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6347713" cy="1320800"/>
          </a:xfrm>
        </p:spPr>
        <p:txBody>
          <a:bodyPr/>
          <a:lstStyle/>
          <a:p>
            <a:pPr algn="ctr"/>
            <a:r>
              <a:rPr lang="en-US" dirty="0" smtClean="0"/>
              <a:t>Uganda before 1910</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1056042"/>
            <a:ext cx="7696200" cy="5791200"/>
          </a:xfrm>
        </p:spPr>
      </p:pic>
    </p:spTree>
    <p:extLst>
      <p:ext uri="{BB962C8B-B14F-4D97-AF65-F5344CB8AC3E}">
        <p14:creationId xmlns:p14="http://schemas.microsoft.com/office/powerpoint/2010/main" val="1298876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46973"/>
            <a:ext cx="6347713" cy="1320800"/>
          </a:xfrm>
        </p:spPr>
        <p:txBody>
          <a:bodyPr/>
          <a:lstStyle/>
          <a:p>
            <a:pPr algn="ctr"/>
            <a:r>
              <a:rPr lang="en-US" dirty="0" smtClean="0"/>
              <a:t>Celebrate Mwalimu Success</a:t>
            </a:r>
            <a:endParaRPr lang="en-US" dirty="0"/>
          </a:p>
        </p:txBody>
      </p:sp>
      <p:sp>
        <p:nvSpPr>
          <p:cNvPr id="3" name="Content Placeholder 2"/>
          <p:cNvSpPr>
            <a:spLocks noGrp="1"/>
          </p:cNvSpPr>
          <p:nvPr>
            <p:ph idx="1"/>
          </p:nvPr>
        </p:nvSpPr>
        <p:spPr>
          <a:xfrm>
            <a:off x="609600" y="812800"/>
            <a:ext cx="6347714" cy="3880773"/>
          </a:xfrm>
          <a:ln>
            <a:solidFill>
              <a:schemeClr val="accent1"/>
            </a:solidFill>
          </a:ln>
        </p:spPr>
        <p:txBody>
          <a:bodyPr/>
          <a:lstStyle/>
          <a:p>
            <a:r>
              <a:rPr lang="en-US" dirty="0" smtClean="0"/>
              <a:t>“More </a:t>
            </a:r>
            <a:r>
              <a:rPr lang="en-US" dirty="0"/>
              <a:t>than 90% of his pupils are from poor families and almost a third are orphans or have only one parent. Drug abuse, teenage pregnancies, dropping out early from school, young marriages and suicide are common. Students have to walk 7km along roads that can become impassable in the rainy season to reach the school and the area can be </a:t>
            </a:r>
            <a:r>
              <a:rPr lang="en-US" dirty="0" smtClean="0"/>
              <a:t>affected </a:t>
            </a:r>
            <a:r>
              <a:rPr lang="en-US" dirty="0"/>
              <a:t>by drought and famine</a:t>
            </a:r>
            <a:r>
              <a:rPr lang="en-US" dirty="0" smtClean="0"/>
              <a:t>.” Guardian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2971800"/>
            <a:ext cx="4902200" cy="3886200"/>
          </a:xfrm>
          <a:prstGeom prst="rect">
            <a:avLst/>
          </a:prstGeom>
        </p:spPr>
      </p:pic>
    </p:spTree>
    <p:extLst>
      <p:ext uri="{BB962C8B-B14F-4D97-AF65-F5344CB8AC3E}">
        <p14:creationId xmlns:p14="http://schemas.microsoft.com/office/powerpoint/2010/main" val="1649261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01931"/>
            <a:ext cx="3276601" cy="533400"/>
          </a:xfrm>
        </p:spPr>
        <p:txBody>
          <a:bodyPr>
            <a:normAutofit fontScale="90000"/>
          </a:bodyPr>
          <a:lstStyle/>
          <a:p>
            <a:r>
              <a:rPr lang="en-US" dirty="0" smtClean="0"/>
              <a:t>More Success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3962400"/>
            <a:ext cx="6348413" cy="27755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006" y="609600"/>
            <a:ext cx="8026400" cy="3225800"/>
          </a:xfrm>
          <a:prstGeom prst="rect">
            <a:avLst/>
          </a:prstGeom>
        </p:spPr>
      </p:pic>
    </p:spTree>
    <p:extLst>
      <p:ext uri="{BB962C8B-B14F-4D97-AF65-F5344CB8AC3E}">
        <p14:creationId xmlns:p14="http://schemas.microsoft.com/office/powerpoint/2010/main" val="1750758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5738112" cy="1320800"/>
          </a:xfrm>
        </p:spPr>
        <p:txBody>
          <a:bodyPr/>
          <a:lstStyle/>
          <a:p>
            <a:r>
              <a:rPr lang="en-US" dirty="0" smtClean="0"/>
              <a:t>Extra Curricular Activities</a:t>
            </a:r>
            <a:endParaRPr lang="en-US" dirty="0"/>
          </a:p>
        </p:txBody>
      </p:sp>
      <p:sp>
        <p:nvSpPr>
          <p:cNvPr id="3" name="Content Placeholder 2"/>
          <p:cNvSpPr>
            <a:spLocks noGrp="1"/>
          </p:cNvSpPr>
          <p:nvPr>
            <p:ph idx="1"/>
          </p:nvPr>
        </p:nvSpPr>
        <p:spPr>
          <a:xfrm>
            <a:off x="609598" y="1281229"/>
            <a:ext cx="6347714" cy="3880773"/>
          </a:xfrm>
        </p:spPr>
        <p:txBody>
          <a:bodyPr/>
          <a:lstStyle/>
          <a:p>
            <a:r>
              <a:rPr lang="en-US" dirty="0"/>
              <a:t>Great Teachers Inspire Participation in </a:t>
            </a:r>
            <a:r>
              <a:rPr lang="en-US" dirty="0" smtClean="0"/>
              <a:t>Activities</a:t>
            </a:r>
          </a:p>
          <a:p>
            <a:r>
              <a:rPr lang="en-US" dirty="0" smtClean="0"/>
              <a:t>They too Do NOT use Exercise as punishments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6580" y="2209800"/>
            <a:ext cx="5638800" cy="4271384"/>
          </a:xfrm>
          <a:prstGeom prst="rect">
            <a:avLst/>
          </a:prstGeom>
        </p:spPr>
      </p:pic>
    </p:spTree>
    <p:extLst>
      <p:ext uri="{BB962C8B-B14F-4D97-AF65-F5344CB8AC3E}">
        <p14:creationId xmlns:p14="http://schemas.microsoft.com/office/powerpoint/2010/main" val="1954142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7772401" cy="1320800"/>
          </a:xfrm>
        </p:spPr>
        <p:txBody>
          <a:bodyPr/>
          <a:lstStyle/>
          <a:p>
            <a:pPr algn="ctr"/>
            <a:r>
              <a:rPr lang="en-US" dirty="0" smtClean="0"/>
              <a:t>Using Music as a Pedagogical Tool</a:t>
            </a:r>
            <a:endParaRPr lang="en-US" dirty="0"/>
          </a:p>
        </p:txBody>
      </p:sp>
      <p:sp>
        <p:nvSpPr>
          <p:cNvPr id="3" name="Content Placeholder 2"/>
          <p:cNvSpPr>
            <a:spLocks noGrp="1"/>
          </p:cNvSpPr>
          <p:nvPr>
            <p:ph idx="1"/>
          </p:nvPr>
        </p:nvSpPr>
        <p:spPr>
          <a:xfrm>
            <a:off x="788543" y="1524000"/>
            <a:ext cx="6347714" cy="3880773"/>
          </a:xfrm>
        </p:spPr>
        <p:txBody>
          <a:bodyPr/>
          <a:lstStyle/>
          <a:p>
            <a:r>
              <a:rPr lang="en-US" dirty="0" smtClean="0"/>
              <a:t>Putting your talents at good use for the benefit of your students</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285999"/>
            <a:ext cx="7162801" cy="4261773"/>
          </a:xfrm>
          <a:prstGeom prst="rect">
            <a:avLst/>
          </a:prstGeom>
        </p:spPr>
      </p:pic>
    </p:spTree>
    <p:extLst>
      <p:ext uri="{BB962C8B-B14F-4D97-AF65-F5344CB8AC3E}">
        <p14:creationId xmlns:p14="http://schemas.microsoft.com/office/powerpoint/2010/main" val="257335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Short Group Activity</a:t>
            </a:r>
            <a:endParaRPr lang="en-US" dirty="0"/>
          </a:p>
        </p:txBody>
      </p:sp>
      <p:sp>
        <p:nvSpPr>
          <p:cNvPr id="3" name="Content Placeholder 2"/>
          <p:cNvSpPr>
            <a:spLocks noGrp="1"/>
          </p:cNvSpPr>
          <p:nvPr>
            <p:ph idx="1"/>
          </p:nvPr>
        </p:nvSpPr>
        <p:spPr>
          <a:xfrm>
            <a:off x="609598" y="1447800"/>
            <a:ext cx="6347714" cy="3880773"/>
          </a:xfrm>
        </p:spPr>
        <p:txBody>
          <a:bodyPr>
            <a:normAutofit/>
          </a:bodyPr>
          <a:lstStyle/>
          <a:p>
            <a:r>
              <a:rPr lang="en-US" sz="2400" dirty="0" smtClean="0"/>
              <a:t>How do you inspire pupils/students in your classroom?</a:t>
            </a:r>
          </a:p>
          <a:p>
            <a:r>
              <a:rPr lang="en-US" sz="2400" dirty="0" smtClean="0"/>
              <a:t>How do you inspire pupils/students outside classroom?</a:t>
            </a:r>
          </a:p>
          <a:p>
            <a:r>
              <a:rPr lang="en-US" sz="2400" dirty="0" smtClean="0"/>
              <a:t>How do you inspire pupils/students in your school?</a:t>
            </a:r>
            <a:endParaRPr lang="en-US" sz="2400" dirty="0"/>
          </a:p>
        </p:txBody>
      </p:sp>
    </p:spTree>
    <p:extLst>
      <p:ext uri="{BB962C8B-B14F-4D97-AF65-F5344CB8AC3E}">
        <p14:creationId xmlns:p14="http://schemas.microsoft.com/office/powerpoint/2010/main" val="974295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do you want to be Inspired?</a:t>
            </a:r>
            <a:endParaRPr lang="en-US" dirty="0"/>
          </a:p>
        </p:txBody>
      </p:sp>
      <p:sp>
        <p:nvSpPr>
          <p:cNvPr id="3" name="Content Placeholder 2"/>
          <p:cNvSpPr>
            <a:spLocks noGrp="1"/>
          </p:cNvSpPr>
          <p:nvPr>
            <p:ph idx="1"/>
          </p:nvPr>
        </p:nvSpPr>
        <p:spPr>
          <a:xfrm>
            <a:off x="838200" y="1930400"/>
            <a:ext cx="6347714" cy="3860800"/>
          </a:xfrm>
        </p:spPr>
        <p:txBody>
          <a:bodyPr>
            <a:normAutofit/>
          </a:bodyPr>
          <a:lstStyle/>
          <a:p>
            <a:r>
              <a:rPr lang="en-US" sz="2400" dirty="0" smtClean="0"/>
              <a:t>What inspires you?</a:t>
            </a:r>
          </a:p>
          <a:p>
            <a:r>
              <a:rPr lang="en-US" sz="2400" dirty="0" smtClean="0"/>
              <a:t>How can you as a head of department inspire teachers in your department?</a:t>
            </a:r>
          </a:p>
          <a:p>
            <a:r>
              <a:rPr lang="en-US" sz="2400" dirty="0" smtClean="0"/>
              <a:t>How can you extend acts of inspiration to your leaners?</a:t>
            </a:r>
          </a:p>
          <a:p>
            <a:r>
              <a:rPr lang="en-US" sz="2400" dirty="0" smtClean="0"/>
              <a:t>How should school leaders inspire us?</a:t>
            </a:r>
          </a:p>
          <a:p>
            <a:r>
              <a:rPr lang="en-US" sz="2400" dirty="0" smtClean="0"/>
              <a:t>What can families and communities do?</a:t>
            </a:r>
          </a:p>
          <a:p>
            <a:r>
              <a:rPr lang="en-US" sz="2400" dirty="0" smtClean="0"/>
              <a:t>Can our pupils/students too inspire us?</a:t>
            </a:r>
          </a:p>
        </p:txBody>
      </p:sp>
    </p:spTree>
    <p:extLst>
      <p:ext uri="{BB962C8B-B14F-4D97-AF65-F5344CB8AC3E}">
        <p14:creationId xmlns:p14="http://schemas.microsoft.com/office/powerpoint/2010/main" val="54589544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694</TotalTime>
  <Words>635</Words>
  <Application>Microsoft Office PowerPoint</Application>
  <PresentationFormat>On-screen Show (4:3)</PresentationFormat>
  <Paragraphs>103</Paragraphs>
  <Slides>21</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Trebuchet MS</vt:lpstr>
      <vt:lpstr>Wingdings 3</vt:lpstr>
      <vt:lpstr>Facet</vt:lpstr>
      <vt:lpstr>Kitale,Kenya PD Summer 2019</vt:lpstr>
      <vt:lpstr>Greetings </vt:lpstr>
      <vt:lpstr>Uganda before 1910</vt:lpstr>
      <vt:lpstr>Celebrate Mwalimu Success</vt:lpstr>
      <vt:lpstr>More Success</vt:lpstr>
      <vt:lpstr>Extra Curricular Activities</vt:lpstr>
      <vt:lpstr>Using Music as a Pedagogical Tool</vt:lpstr>
      <vt:lpstr>Short Group Activity</vt:lpstr>
      <vt:lpstr>How do you want to be Inspired?</vt:lpstr>
      <vt:lpstr>Preparing the Whole Child</vt:lpstr>
      <vt:lpstr>Rethinking our Teaching</vt:lpstr>
      <vt:lpstr>Challenges in Classrooms</vt:lpstr>
      <vt:lpstr>Benefits of Getting up and Moving</vt:lpstr>
      <vt:lpstr>Attention Span </vt:lpstr>
      <vt:lpstr>African Classroom Settings</vt:lpstr>
      <vt:lpstr>If Movement Improves Work performance, What about School Performance?  </vt:lpstr>
      <vt:lpstr>Do we all need a Break From Learning?</vt:lpstr>
      <vt:lpstr>Movements teachers can Use in a General Class Setting</vt:lpstr>
      <vt:lpstr>Examples of Activities for Healthy Classrooms &amp; School</vt:lpstr>
      <vt:lpstr>Practical Applications   </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Grand Seminar Spring 2017</dc:title>
  <dc:creator>Watt, Laura D.</dc:creator>
  <cp:lastModifiedBy>Kerkhoff, Shea N</cp:lastModifiedBy>
  <cp:revision>66</cp:revision>
  <dcterms:created xsi:type="dcterms:W3CDTF">2017-01-06T01:54:36Z</dcterms:created>
  <dcterms:modified xsi:type="dcterms:W3CDTF">2019-06-06T11:47:34Z</dcterms:modified>
</cp:coreProperties>
</file>